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4572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02"/>
    <p:restoredTop sz="94620"/>
  </p:normalViewPr>
  <p:slideViewPr>
    <p:cSldViewPr snapToGrid="0" snapToObjects="1"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106"/>
          <a:sy d="100" n="106"/>
        </p:scale>
        <p:origin xmlns:c="http://schemas.openxmlformats.org/drawingml/2006/chart" xmlns:pic="http://schemas.openxmlformats.org/drawingml/2006/picture" xmlns:dgm="http://schemas.openxmlformats.org/drawingml/2006/diagram" x="184" y="1304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eader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971800" cy="4587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0"/>
            <a:ext cx="2971800" cy="45878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7EA3E90C-262C-104F-8372-425BB862B54A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Image Placeholder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Notes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400550"/>
            <a:ext cx="5486400" cy="360045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/>
          <a:p>
            <a:pPr lvl="0"/>
            <a:r>
              <a:rPr lang="en-CA" smtClean="0">
                <a:uFillTx/>
              </a:rPr>
              <a:t>Click to edit Master text styles</a:t>
            </a:r>
          </a:p>
          <a:p>
            <a:pPr lvl="1"/>
            <a:r>
              <a:rPr lang="en-CA" smtClean="0">
                <a:uFillTx/>
              </a:rPr>
              <a:t>Second level</a:t>
            </a:r>
          </a:p>
          <a:p>
            <a:pPr lvl="2"/>
            <a:r>
              <a:rPr lang="en-CA" smtClean="0">
                <a:uFillTx/>
              </a:rPr>
              <a:t>Third level</a:t>
            </a:r>
          </a:p>
          <a:p>
            <a:pPr lvl="3"/>
            <a:r>
              <a:rPr lang="en-CA" smtClean="0">
                <a:uFillTx/>
              </a:rPr>
              <a:t>Fourth level</a:t>
            </a:r>
          </a:p>
          <a:p>
            <a:pPr lvl="4"/>
            <a:r>
              <a:rPr lang="en-CA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685213"/>
            <a:ext cx="2971800" cy="4587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8685213"/>
            <a:ext cx="2971800" cy="4587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3D701147-B1AE-7B40-B3B7-2C7ED957DC89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l" defTabSz="914400" eaLnBrk="1" fontAlgn="auto" hangingPunct="1" indent="0" latinLnBrk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dirty="0" err="1" lang="en-US" smtClean="0">
                <a:uFillTx/>
              </a:rPr>
              <a:t>G</a:t>
            </a:r>
            <a:r>
              <a:rPr dirty="0" err="1" lang="en-US" smtClean="0">
                <a:uFillTx/>
              </a:rPr>
              <a:t>Impact</a:t>
            </a:r>
            <a:r>
              <a:rPr dirty="0" lang="en-US" smtClean="0">
                <a:uFillTx/>
              </a:rPr>
              <a:t>, Feature, and Ram Models</a:t>
            </a:r>
            <a:r>
              <a:rPr dirty="0" lang="en-US" smtClean="0">
                <a:uFillTx/>
              </a:rPr>
              <a:t> = RL models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D701147-B1AE-7B40-B3B7-2C7ED957DC89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Lookin</a:t>
            </a:r>
            <a:r>
              <a:rPr baseline="0" dirty="0" lang="en-US" smtClean="0">
                <a:uFillTx/>
              </a:rPr>
              <a:t>g at the task , identify what prerequisites are essential to completing the project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3D701147-B1AE-7B40-B3B7-2C7ED957DC89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371600"/>
            <a:ext cx="7848600" cy="19272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>
              <a:defRPr baseline="0" cap="all" sz="5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35052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l" indent="0" mar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8" name="Straight Connector 7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609600"/>
            <a:ext cx="2057400" cy="5867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 vert="eaVert"/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09600"/>
            <a:ext cx="6019800" cy="58674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bg>
      <p:bgRef xmlns:c="http://schemas.openxmlformats.org/drawingml/2006/chart" xmlns:pic="http://schemas.openxmlformats.org/drawingml/2006/picture" xmlns:dgm="http://schemas.openxmlformats.org/drawingml/2006/diagram" idx="1001">
        <a:schemeClr val="bg2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362200"/>
            <a:ext cx="7772400" cy="22002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0" cap="all" sz="48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626864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>
            <a:normAutofit/>
          </a:bodyPr>
          <a:lstStyle>
            <a:lvl1pPr indent="0" marL="0">
              <a:buNone/>
              <a:defRPr sz="2400">
                <a:solidFill>
                  <a:schemeClr val="tx2"/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7" name="Straight Connector 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73352"/>
            <a:ext cx="4038600" cy="471830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73352"/>
            <a:ext cx="4038600" cy="471830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76400"/>
            <a:ext cx="3931920" cy="639762"/>
          </a:xfrm>
          <a:noFill/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ctr" indent="0" marL="0">
              <a:buNone/>
              <a:defRPr b="0" sz="2000">
                <a:solidFill>
                  <a:schemeClr val="tx2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438400"/>
            <a:ext cx="3931920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754880" y="1676400"/>
            <a:ext cx="3931920" cy="639762"/>
          </a:xfrm>
          <a:noFill/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 xmlns:c="http://schemas.openxmlformats.org/drawingml/2006/chart" xmlns:pic="http://schemas.openxmlformats.org/drawingml/2006/picture" xmlns:dgm="http://schemas.openxmlformats.org/drawingml/2006/diagram">
          <a:bodyPr anchor="ctr">
            <a:normAutofit/>
          </a:bodyPr>
          <a:lstStyle>
            <a:lvl1pPr algn="ctr" indent="0" marL="0">
              <a:buNone/>
              <a:defRPr b="0" dirty="0" kern="1200" lang="en-US" smtClean="0" sz="2000">
                <a:solidFill>
                  <a:schemeClr val="tx2"/>
                </a:solidFill>
                <a:uFillTx/>
                <a:latin typeface="+mn-lt"/>
                <a:ea typeface="+mn-ea"/>
                <a:cs typeface="+mn-cs"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754880" y="2438400"/>
            <a:ext cx="3931920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1" name="Straight Connector 10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792080"/>
            <a:ext cx="2139696" cy="126187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Autofit/>
          </a:bodyPr>
          <a:lstStyle>
            <a:lvl1pPr algn="l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71800" y="792080"/>
            <a:ext cx="5715000" cy="557784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1" y="2130552"/>
            <a:ext cx="2139696" cy="424361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9" name="Straight Connector 8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792480"/>
            <a:ext cx="2142680" cy="126492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>
            <a:normAutofit/>
          </a:bodyPr>
          <a:lstStyle>
            <a:lvl1pPr algn="l">
              <a:defRPr b="0"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algn="t" blurRad="50800" dir="5400000" dist="12700" rotWithShape="0">
              <a:srgbClr val="000000">
                <a:alpha val="59000"/>
              </a:srgbClr>
            </a:outerShdw>
          </a:effectLst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 smtClean="0">
                <a:uFillTx/>
              </a:rPr>
              <a:t>Drag picture to placeholder or click icon to add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33600"/>
            <a:ext cx="2139696" cy="4242816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" name="Rectangle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533400"/>
            <a:ext cx="8229600" cy="990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876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8288"/>
            <a:ext cx="2895600" cy="329184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1200">
                <a:solidFill>
                  <a:srgbClr val="FFFFFF"/>
                </a:solidFill>
                <a:uFillTx/>
              </a:defRPr>
            </a:lvl1pPr>
          </a:lstStyle>
          <a:p>
            <a:fld id="{818C3EC4-608E-D149-9EA3-373FE26CE090}" type="datetimeFigureOut">
              <a:rPr lang="en-US" smtClean="0">
                <a:uFillTx/>
              </a:rPr>
              <a:t>9/7/15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29000" y="18288"/>
            <a:ext cx="4114800" cy="329184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>
              <a:defRPr sz="1200">
                <a:solidFill>
                  <a:srgbClr val="FFFFFF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00" y="18288"/>
            <a:ext cx="1066800" cy="329184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b="1" sz="1400">
                <a:solidFill>
                  <a:srgbClr val="FFFFFF"/>
                </a:solidFill>
                <a:uFillTx/>
              </a:defRPr>
            </a:lvl1pPr>
          </a:lstStyle>
          <a:p>
            <a:fld id="{AFBAAE08-0C6B-A14A-980A-B58A8576E041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latinLnBrk="0" rtl="0">
        <a:spcBef>
          <a:spcPct val="0"/>
        </a:spcBef>
        <a:buNone/>
        <a:defRPr baseline="0" kern="1200" spc="-100" sz="4000">
          <a:solidFill>
            <a:schemeClr val="tx2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indent="-182880" latinLnBrk="0" marL="182880" rtl="0">
        <a:spcBef>
          <a:spcPct val="20000"/>
        </a:spcBef>
        <a:buClr>
          <a:schemeClr val="accent1"/>
        </a:buClr>
        <a:buSzPct val="85000"/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spcBef>
          <a:spcPct val="20000"/>
        </a:spcBef>
        <a:buClr>
          <a:schemeClr val="accent1"/>
        </a:buClr>
        <a:buSzPct val="85000"/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182880" latinLnBrk="0" marL="731520" rtl="0">
        <a:spcBef>
          <a:spcPct val="20000"/>
        </a:spcBef>
        <a:buClr>
          <a:schemeClr val="accent1"/>
        </a:buClr>
        <a:buSzPct val="90000"/>
        <a:buFont charset="0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182880" latinLnBrk="0" marL="100584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6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137160" latinLnBrk="0" marL="1188720" rtl="0">
        <a:spcBef>
          <a:spcPct val="20000"/>
        </a:spcBef>
        <a:buClr>
          <a:schemeClr val="accent1"/>
        </a:buClr>
        <a:buSzPct val="100000"/>
        <a:buFont charset="0" pitchFamily="34" typeface="Arial"/>
        <a:buChar char="•"/>
        <a:defRPr baseline="0" kern="1200" sz="14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182880" latinLnBrk="0" marL="137160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182880" latinLnBrk="0" marL="155448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182880" latinLnBrk="0" marL="173736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182880" latinLnBrk="0" marL="1920240" rtl="0">
        <a:spcBef>
          <a:spcPct val="20000"/>
        </a:spcBef>
        <a:buClr>
          <a:schemeClr val="accent1"/>
        </a:buClr>
        <a:buFont charset="0" pitchFamily="34" typeface="Arial"/>
        <a:buChar char="•"/>
        <a:defRPr kern="1200" sz="13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png" Type="http://schemas.openxmlformats.org/officeDocument/2006/relationships/image"></Relationship><Relationship Id="rId3" Target="../media/image3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/>
            <a:r>
              <a:rPr dirty="0" lang="en-US" smtClean="0" sz="4800">
                <a:uFillTx/>
              </a:rPr>
              <a:t>Use Case Map Support for </a:t>
            </a:r>
            <a:r>
              <a:rPr dirty="0" err="1" lang="en-US" smtClean="0" sz="4800">
                <a:uFillTx/>
              </a:rPr>
              <a:t>Touchcore</a:t>
            </a:r>
            <a:endParaRPr dirty="0" lang="en-US" sz="480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Jerry Yu-</a:t>
            </a:r>
            <a:r>
              <a:rPr dirty="0" err="1" lang="en-US" smtClean="0">
                <a:uFillTx/>
              </a:rPr>
              <a:t>Chieh</a:t>
            </a:r>
            <a:r>
              <a:rPr dirty="0" lang="en-US" smtClean="0">
                <a:uFillTx/>
              </a:rPr>
              <a:t> Wei</a:t>
            </a:r>
          </a:p>
          <a:p>
            <a:r>
              <a:rPr dirty="0" lang="en-US" smtClean="0">
                <a:uFillTx/>
              </a:rPr>
              <a:t>COMP 396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err="1" lang="en-US" smtClean="0">
                <a:uFillTx/>
              </a:rPr>
              <a:t>PathNode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0" y="2031736"/>
            <a:ext cx="9144000" cy="1737169"/>
          </a:xfrm>
          <a:prstGeom prst="rect">
            <a:avLst/>
          </a:prstGeom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TextBox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307" y="4704954"/>
            <a:ext cx="5503089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>
                <a:uFillTx/>
              </a:rPr>
              <a:t>!!!Optional text to be added!!!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2700" y="-12723"/>
            <a:ext cx="9131299" cy="6870723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UCM in </a:t>
            </a:r>
            <a:r>
              <a:rPr dirty="0" err="1" lang="en-US" smtClean="0">
                <a:uFillTx/>
              </a:rPr>
              <a:t>jUCMNav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Screen%20Shot%202015-09-06%20at%2011.47.21%20PM.png" id="4" name="Picture 3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055632" y="1715531"/>
            <a:ext cx="6488168" cy="4603192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Implementation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UCM </a:t>
            </a:r>
            <a:r>
              <a:rPr dirty="0" err="1" lang="en-US" smtClean="0">
                <a:uFillTx/>
              </a:rPr>
              <a:t>Metamodel</a:t>
            </a:r>
            <a:endParaRPr dirty="0" lang="en-US" smtClean="0">
              <a:uFillTx/>
            </a:endParaRPr>
          </a:p>
          <a:p>
            <a:r>
              <a:rPr dirty="0" err="1" lang="en-US" smtClean="0">
                <a:uFillTx/>
              </a:rPr>
              <a:t>PathNode</a:t>
            </a:r>
            <a:r>
              <a:rPr dirty="0" lang="en-US" smtClean="0">
                <a:uFillTx/>
              </a:rPr>
              <a:t> and its Views, Controller and Handler</a:t>
            </a:r>
          </a:p>
          <a:p>
            <a:r>
              <a:rPr dirty="0" err="1" lang="en-US" smtClean="0">
                <a:uFillTx/>
              </a:rPr>
              <a:t>UCMDiagramView</a:t>
            </a:r>
            <a:endParaRPr dirty="0" lang="en-US" smtClean="0">
              <a:uFillTx/>
            </a:endParaRPr>
          </a:p>
          <a:p>
            <a:r>
              <a:rPr dirty="0" err="1" lang="en-US" smtClean="0">
                <a:uFillTx/>
              </a:rPr>
              <a:t>NodeConnectionView</a:t>
            </a:r>
            <a:endParaRPr dirty="0" lang="en-US" smtClean="0">
              <a:uFillTx/>
            </a:endParaRPr>
          </a:p>
          <a:p>
            <a:r>
              <a:rPr dirty="0" err="1" lang="en-US" smtClean="0">
                <a:uFillTx/>
              </a:rPr>
              <a:t>NodeConnectionView</a:t>
            </a:r>
            <a:r>
              <a:rPr dirty="0" lang="en-US" smtClean="0">
                <a:uFillTx/>
              </a:rPr>
              <a:t> Constraints</a:t>
            </a:r>
          </a:p>
          <a:p>
            <a:r>
              <a:rPr dirty="0" err="1" lang="en-US" smtClean="0">
                <a:uFillTx/>
              </a:rPr>
              <a:t>DisplayUCMScene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Integrating UCM with </a:t>
            </a:r>
            <a:r>
              <a:rPr dirty="0" err="1" lang="en-US" smtClean="0">
                <a:uFillTx/>
              </a:rPr>
              <a:t>TouchCORE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Saving View Positions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Future Work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Create remaining path nodes</a:t>
            </a:r>
          </a:p>
          <a:p>
            <a:pPr lvl="1"/>
            <a:r>
              <a:rPr dirty="0" err="1" lang="en-US" smtClean="0">
                <a:uFillTx/>
              </a:rPr>
              <a:t>AndFork</a:t>
            </a:r>
            <a:r>
              <a:rPr dirty="0" lang="en-US" smtClean="0">
                <a:uFillTx/>
              </a:rPr>
              <a:t>, </a:t>
            </a:r>
            <a:r>
              <a:rPr dirty="0" err="1" lang="en-US" smtClean="0">
                <a:uFillTx/>
              </a:rPr>
              <a:t>AndJoin</a:t>
            </a:r>
            <a:r>
              <a:rPr dirty="0" lang="en-US" smtClean="0">
                <a:uFillTx/>
              </a:rPr>
              <a:t>, </a:t>
            </a:r>
            <a:r>
              <a:rPr dirty="0" err="1" lang="en-US" smtClean="0">
                <a:uFillTx/>
              </a:rPr>
              <a:t>OrFork</a:t>
            </a:r>
            <a:r>
              <a:rPr dirty="0" lang="en-US" smtClean="0">
                <a:uFillTx/>
              </a:rPr>
              <a:t>, </a:t>
            </a:r>
            <a:r>
              <a:rPr dirty="0" err="1" lang="en-US" smtClean="0">
                <a:uFillTx/>
              </a:rPr>
              <a:t>OrJoin</a:t>
            </a:r>
            <a:r>
              <a:rPr dirty="0" lang="en-US" smtClean="0">
                <a:uFillTx/>
              </a:rPr>
              <a:t>, </a:t>
            </a:r>
            <a:r>
              <a:rPr dirty="0" err="1" lang="en-US" smtClean="0">
                <a:uFillTx/>
              </a:rPr>
              <a:t>ComponentRef</a:t>
            </a:r>
            <a:r>
              <a:rPr dirty="0" lang="en-US" smtClean="0">
                <a:uFillTx/>
              </a:rPr>
              <a:t>, etc.</a:t>
            </a:r>
          </a:p>
          <a:p>
            <a:r>
              <a:rPr dirty="0" lang="en-US" smtClean="0">
                <a:uFillTx/>
              </a:rPr>
              <a:t>Implement </a:t>
            </a:r>
            <a:r>
              <a:rPr dirty="0" err="1" lang="en-US" smtClean="0">
                <a:uFillTx/>
              </a:rPr>
              <a:t>EditPoint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Construct a </a:t>
            </a:r>
            <a:r>
              <a:rPr dirty="0" err="1" lang="en-US" smtClean="0">
                <a:uFillTx/>
              </a:rPr>
              <a:t>RespondibilityPanel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‘Future-proof’ </a:t>
            </a:r>
            <a:r>
              <a:rPr dirty="0" err="1" lang="en-US" smtClean="0">
                <a:uFillTx/>
              </a:rPr>
              <a:t>TouchCORE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New classes to UCM</a:t>
            </a:r>
            <a:endParaRPr dirty="0" lang="en-US">
              <a:uFillTx/>
            </a:endParaRPr>
          </a:p>
          <a:p>
            <a:r>
              <a:rPr dirty="0" lang="en-US" smtClean="0">
                <a:uFillTx/>
              </a:rPr>
              <a:t>Aspect-oriented support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The Project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Implement UCM </a:t>
            </a:r>
            <a:r>
              <a:rPr dirty="0" lang="en-US" smtClean="0">
                <a:uFillTx/>
              </a:rPr>
              <a:t>in </a:t>
            </a:r>
            <a:r>
              <a:rPr dirty="0" err="1" lang="en-US" smtClean="0">
                <a:uFillTx/>
              </a:rPr>
              <a:t>TouchCORE</a:t>
            </a:r>
            <a:endParaRPr dirty="0" lang="en-US" smtClean="0">
              <a:uFillTx/>
            </a:endParaRPr>
          </a:p>
          <a:p>
            <a:pPr lvl="1"/>
            <a:r>
              <a:rPr dirty="0" lang="en-US" smtClean="0">
                <a:uFillTx/>
              </a:rPr>
              <a:t>Before </a:t>
            </a:r>
            <a:r>
              <a:rPr dirty="0" err="1" lang="en-US" smtClean="0">
                <a:uFillTx/>
              </a:rPr>
              <a:t>TouchCORE</a:t>
            </a:r>
            <a:r>
              <a:rPr dirty="0" lang="en-US" smtClean="0">
                <a:uFillTx/>
              </a:rPr>
              <a:t> was only supported with </a:t>
            </a:r>
            <a:r>
              <a:rPr dirty="0" lang="en-US" smtClean="0">
                <a:uFillTx/>
              </a:rPr>
              <a:t>Impact, Feature, and Ram Models</a:t>
            </a:r>
            <a:endParaRPr dirty="0" lang="en-US" smtClean="0">
              <a:uFillTx/>
            </a:endParaRPr>
          </a:p>
          <a:p>
            <a:pPr lvl="1"/>
            <a:r>
              <a:rPr dirty="0" lang="en-US" smtClean="0">
                <a:uFillTx/>
              </a:rPr>
              <a:t>Enables one to address non-functioning &amp; functional requirements</a:t>
            </a:r>
          </a:p>
          <a:p>
            <a:r>
              <a:rPr dirty="0" lang="en-US" smtClean="0">
                <a:uFillTx/>
              </a:rPr>
              <a:t>Used EMF to create UCM </a:t>
            </a:r>
            <a:r>
              <a:rPr dirty="0" err="1" lang="en-US" smtClean="0">
                <a:uFillTx/>
              </a:rPr>
              <a:t>metamodel</a:t>
            </a:r>
            <a:endParaRPr dirty="0" lang="en-US" smtClean="0">
              <a:uFillTx/>
            </a:endParaRPr>
          </a:p>
          <a:p>
            <a:r>
              <a:rPr dirty="0" lang="en-US" smtClean="0">
                <a:uFillTx/>
              </a:rPr>
              <a:t>Application functions through Views, Handlers, and Controllers</a:t>
            </a:r>
            <a:endParaRPr dirty="0" lang="en-US" smtClean="0">
              <a:uFillTx/>
            </a:endParaRPr>
          </a:p>
          <a:p>
            <a:pPr lvl="1"/>
            <a:r>
              <a:rPr dirty="0" lang="en-US" smtClean="0">
                <a:uFillTx/>
              </a:rPr>
              <a:t>Build interface to support user interaction with elements</a:t>
            </a:r>
          </a:p>
          <a:p>
            <a:r>
              <a:rPr dirty="0" lang="en-US" smtClean="0">
                <a:uFillTx/>
              </a:rPr>
              <a:t>Integrate new extension into existing </a:t>
            </a:r>
            <a:r>
              <a:rPr dirty="0" err="1" lang="en-US" smtClean="0">
                <a:uFillTx/>
              </a:rPr>
              <a:t>TouchCORE</a:t>
            </a:r>
            <a:r>
              <a:rPr dirty="0" lang="en-US" smtClean="0">
                <a:uFillTx/>
              </a:rPr>
              <a:t> application</a:t>
            </a:r>
          </a:p>
          <a:p>
            <a:r>
              <a:rPr dirty="0" lang="en-US" smtClean="0">
                <a:uFillTx/>
              </a:rPr>
              <a:t>Allow users to create UCM path</a:t>
            </a:r>
          </a:p>
          <a:p>
            <a:pPr lvl="1"/>
            <a:r>
              <a:rPr dirty="0" lang="en-US" smtClean="0">
                <a:uFillTx/>
              </a:rPr>
              <a:t>Start node, responsibility, end node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Analysis Requirements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9375" y="1383743"/>
            <a:ext cx="8229600" cy="4876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r>
              <a:rPr dirty="0" lang="en-CA">
                <a:uFillTx/>
              </a:rPr>
              <a:t>E</a:t>
            </a:r>
            <a:r>
              <a:rPr dirty="0" lang="en-CA" smtClean="0">
                <a:uFillTx/>
              </a:rPr>
              <a:t>xpand CORE </a:t>
            </a:r>
            <a:r>
              <a:rPr dirty="0" err="1" lang="en-CA">
                <a:uFillTx/>
              </a:rPr>
              <a:t>metamodel</a:t>
            </a:r>
            <a:r>
              <a:rPr dirty="0" lang="en-CA">
                <a:uFillTx/>
              </a:rPr>
              <a:t> to </a:t>
            </a:r>
            <a:r>
              <a:rPr dirty="0" lang="en-CA" smtClean="0">
                <a:uFillTx/>
              </a:rPr>
              <a:t>support UCM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Create </a:t>
            </a:r>
            <a:r>
              <a:rPr dirty="0" lang="en-CA">
                <a:uFillTx/>
              </a:rPr>
              <a:t>views to represent each </a:t>
            </a:r>
            <a:r>
              <a:rPr dirty="0" lang="en-CA" smtClean="0">
                <a:uFillTx/>
              </a:rPr>
              <a:t>visual elements (</a:t>
            </a:r>
            <a:r>
              <a:rPr dirty="0" lang="en-CA">
                <a:uFillTx/>
              </a:rPr>
              <a:t>path nodes, diagrams, scenes, icons, </a:t>
            </a:r>
            <a:r>
              <a:rPr dirty="0" err="1" lang="en-CA">
                <a:uFillTx/>
              </a:rPr>
              <a:t>etc</a:t>
            </a:r>
            <a:r>
              <a:rPr dirty="0" lang="en-CA">
                <a:uFillTx/>
              </a:rPr>
              <a:t>)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Build </a:t>
            </a:r>
            <a:r>
              <a:rPr dirty="0" lang="en-CA">
                <a:uFillTx/>
              </a:rPr>
              <a:t>controllers to execute </a:t>
            </a:r>
            <a:r>
              <a:rPr dirty="0" lang="en-CA" smtClean="0">
                <a:uFillTx/>
              </a:rPr>
              <a:t>commands/modify UCM model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Construct </a:t>
            </a:r>
            <a:r>
              <a:rPr dirty="0" lang="en-CA">
                <a:uFillTx/>
              </a:rPr>
              <a:t>handlers to </a:t>
            </a:r>
            <a:r>
              <a:rPr dirty="0" lang="en-CA" smtClean="0">
                <a:uFillTx/>
              </a:rPr>
              <a:t>handle user interaction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Utilize </a:t>
            </a:r>
            <a:r>
              <a:rPr dirty="0" lang="en-CA">
                <a:uFillTx/>
              </a:rPr>
              <a:t>existing touch gesture functionality of </a:t>
            </a:r>
            <a:r>
              <a:rPr dirty="0" err="1" lang="en-CA">
                <a:uFillTx/>
              </a:rPr>
              <a:t>TouchCORE</a:t>
            </a:r>
            <a:r>
              <a:rPr dirty="0" lang="en-CA">
                <a:uFillTx/>
              </a:rPr>
              <a:t> to interface with the program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Enable </a:t>
            </a:r>
            <a:r>
              <a:rPr dirty="0" lang="en-CA">
                <a:uFillTx/>
              </a:rPr>
              <a:t>saving and loading of a UCM model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Allow </a:t>
            </a:r>
            <a:r>
              <a:rPr dirty="0" lang="en-CA">
                <a:uFillTx/>
              </a:rPr>
              <a:t>users to </a:t>
            </a:r>
            <a:r>
              <a:rPr dirty="0" lang="en-CA" smtClean="0">
                <a:uFillTx/>
              </a:rPr>
              <a:t>associate </a:t>
            </a:r>
            <a:r>
              <a:rPr dirty="0" lang="en-CA">
                <a:uFillTx/>
              </a:rPr>
              <a:t>UCM models with features</a:t>
            </a:r>
            <a:endParaRPr dirty="0" lang="en-GB">
              <a:uFillTx/>
            </a:endParaRPr>
          </a:p>
          <a:p>
            <a:r>
              <a:rPr dirty="0" lang="en-CA" smtClean="0">
                <a:uFillTx/>
              </a:rPr>
              <a:t>Utilize </a:t>
            </a:r>
            <a:r>
              <a:rPr dirty="0" lang="en-CA">
                <a:uFillTx/>
              </a:rPr>
              <a:t>Layout </a:t>
            </a:r>
            <a:r>
              <a:rPr dirty="0" lang="en-CA" smtClean="0">
                <a:uFillTx/>
              </a:rPr>
              <a:t>Map/Layout </a:t>
            </a:r>
            <a:r>
              <a:rPr dirty="0" lang="en-CA">
                <a:uFillTx/>
              </a:rPr>
              <a:t>Element to </a:t>
            </a:r>
            <a:r>
              <a:rPr dirty="0" lang="en-CA" smtClean="0">
                <a:uFillTx/>
              </a:rPr>
              <a:t>save view positions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Pre-existing Tools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err="1" lang="en-US" smtClean="0">
                <a:uFillTx/>
              </a:rPr>
              <a:t>TouchCORE</a:t>
            </a:r>
            <a:endParaRPr dirty="0" lang="en-US" smtClean="0">
              <a:uFillTx/>
            </a:endParaRPr>
          </a:p>
          <a:p>
            <a:pPr lvl="1"/>
            <a:r>
              <a:rPr dirty="0" lang="en-US" smtClean="0">
                <a:uFillTx/>
              </a:rPr>
              <a:t>Multi-Touch </a:t>
            </a:r>
            <a:r>
              <a:rPr dirty="0" lang="en-US" smtClean="0">
                <a:uFillTx/>
              </a:rPr>
              <a:t>for Java provided array of various touch actions</a:t>
            </a:r>
          </a:p>
          <a:p>
            <a:pPr lvl="2"/>
            <a:r>
              <a:rPr dirty="0" lang="en-US" smtClean="0">
                <a:uFillTx/>
              </a:rPr>
              <a:t>No new touch signals had to be </a:t>
            </a:r>
            <a:r>
              <a:rPr dirty="0" lang="en-US" smtClean="0">
                <a:uFillTx/>
              </a:rPr>
              <a:t>developed</a:t>
            </a:r>
          </a:p>
          <a:p>
            <a:pPr lvl="2"/>
            <a:r>
              <a:rPr dirty="0" lang="en-US" smtClean="0">
                <a:uFillTx/>
              </a:rPr>
              <a:t>Aspect models as example of a </a:t>
            </a:r>
            <a:r>
              <a:rPr dirty="0" err="1" lang="en-US" smtClean="0">
                <a:uFillTx/>
              </a:rPr>
              <a:t>realisation</a:t>
            </a:r>
            <a:r>
              <a:rPr dirty="0" lang="en-US" smtClean="0">
                <a:uFillTx/>
              </a:rPr>
              <a:t> model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err="1" lang="en-US" smtClean="0">
                <a:uFillTx/>
              </a:rPr>
              <a:t>TouchCORE</a:t>
            </a:r>
            <a:r>
              <a:rPr dirty="0" lang="en-US" smtClean="0">
                <a:uFillTx/>
              </a:rPr>
              <a:t> 101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93292" y="2350609"/>
            <a:ext cx="2148892" cy="923746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808899" y="2350608"/>
            <a:ext cx="2141330" cy="923747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73173" y="2581529"/>
            <a:ext cx="890690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USER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39127" y="2627684"/>
            <a:ext cx="1554412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 HANDLER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Right Arrow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67930" y="2812350"/>
            <a:ext cx="2111265" cy="346404"/>
          </a:xfrm>
          <a:prstGeom prst="rightArrow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Rectangle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0854" y="5292247"/>
            <a:ext cx="2141330" cy="927687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Rectangle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808899" y="5292247"/>
            <a:ext cx="2141330" cy="927687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Left Arrow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67930" y="5723935"/>
            <a:ext cx="2111265" cy="395892"/>
          </a:xfrm>
          <a:prstGeom prst="leftArrow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Down Arrow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779137" y="3629008"/>
            <a:ext cx="412356" cy="1600062"/>
          </a:xfrm>
          <a:prstGeom prst="downArrow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TextBox 1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4241" y="5571425"/>
            <a:ext cx="1727943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   VIEW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TextBox 1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03906" y="5571425"/>
            <a:ext cx="1946323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CONTROLLER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TextBox 1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67930" y="2443018"/>
            <a:ext cx="2111265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>
                <a:uFillTx/>
              </a:rPr>
              <a:t>Interfaces screen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TextBox 1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372930" y="3909431"/>
            <a:ext cx="1435000" cy="92333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>
                <a:uFillTx/>
              </a:rPr>
              <a:t>Handles User Gestures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TextBox 1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67930" y="4832761"/>
            <a:ext cx="2375173" cy="92333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>
                <a:uFillTx/>
              </a:rPr>
              <a:t>Creates &amp; Executes Commands to edit models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TextBox 20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93292" y="6224213"/>
            <a:ext cx="2313834" cy="523220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sz="1400">
                <a:uFillTx/>
              </a:rPr>
              <a:t>(Representation of Model on Display)</a:t>
            </a:r>
            <a:endParaRPr dirty="0" lang="en-US" sz="140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3" name="Picture 2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248669" y="2541930"/>
            <a:ext cx="748219" cy="1367501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../../Desktop/Screen%20Shot%202015-09-04%20at%209.51.14%20AM.png" id="22" name="Picture 21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610343" y="5361428"/>
            <a:ext cx="904345" cy="86064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err="1" lang="en-US" smtClean="0">
                <a:uFillTx/>
              </a:rPr>
              <a:t>TouchCORE</a:t>
            </a:r>
            <a:r>
              <a:rPr dirty="0" lang="en-US" smtClean="0">
                <a:uFillTx/>
              </a:rPr>
              <a:t> 101: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51884" y="4462748"/>
            <a:ext cx="2634916" cy="19836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Any element that requires editing model data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5222" y="2279217"/>
            <a:ext cx="2214261" cy="1611731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90073" y="2279217"/>
            <a:ext cx="2214261" cy="1611731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60208" y="2279217"/>
            <a:ext cx="2214261" cy="1611731"/>
          </a:xfrm>
          <a:prstGeom prst="rect">
            <a:avLst/>
          </a:prstGeom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TextBox 6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88536" y="2962982"/>
            <a:ext cx="1318788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    VIEW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TextBox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07518" y="2962982"/>
            <a:ext cx="1530445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  HANDLER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TextBox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284592" y="2962982"/>
            <a:ext cx="1962533" cy="369332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b="1" dirty="0" lang="en-US" smtClean="0">
                <a:uFillTx/>
              </a:rPr>
              <a:t>   CONTROLLER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Content Placeholder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90074" y="4493311"/>
            <a:ext cx="2417432" cy="19836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>
            <a:lvl1pPr algn="l" defTabSz="914400" eaLnBrk="1" hangingPunct="1" indent="-182880" latinLnBrk="0" marL="182880" rtl="0">
              <a:spcBef>
                <a:spcPct val="20000"/>
              </a:spcBef>
              <a:buClr>
                <a:schemeClr val="accent1"/>
              </a:buClr>
              <a:buSzPct val="85000"/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914400" eaLnBrk="1" hangingPunct="1" indent="-182880" latinLnBrk="0" marL="457200" rtl="0">
              <a:spcBef>
                <a:spcPct val="20000"/>
              </a:spcBef>
              <a:buClr>
                <a:schemeClr val="accent1"/>
              </a:buClr>
              <a:buSzPct val="85000"/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914400" eaLnBrk="1" hangingPunct="1" indent="-182880" latinLnBrk="0" marL="731520" rtl="0">
              <a:spcBef>
                <a:spcPct val="20000"/>
              </a:spcBef>
              <a:buClr>
                <a:schemeClr val="accent1"/>
              </a:buClr>
              <a:buSzPct val="90000"/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914400" eaLnBrk="1" hangingPunct="1" indent="-182880" latinLnBrk="0" marL="100584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914400" eaLnBrk="1" hangingPunct="1" indent="-137160" latinLnBrk="0" marL="1188720" rtl="0">
              <a:spcBef>
                <a:spcPct val="20000"/>
              </a:spcBef>
              <a:buClr>
                <a:schemeClr val="accent1"/>
              </a:buClr>
              <a:buSzPct val="100000"/>
              <a:buFont charset="0" pitchFamily="34" typeface="Arial"/>
              <a:buChar char="•"/>
              <a:defRPr baseline="0" kern="1200" sz="1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914400" eaLnBrk="1" hangingPunct="1" indent="-182880" latinLnBrk="0" marL="137160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182880" latinLnBrk="0" marL="155448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182880" latinLnBrk="0" marL="173736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182880" latinLnBrk="0" marL="192024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>
                <a:uFillTx/>
              </a:rPr>
              <a:t>Any element modified by user through GUI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Content Placeholder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4493312"/>
            <a:ext cx="2646947" cy="1983687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>
            <a:lvl1pPr algn="l" defTabSz="914400" eaLnBrk="1" hangingPunct="1" indent="-182880" latinLnBrk="0" marL="182880" rtl="0">
              <a:spcBef>
                <a:spcPct val="20000"/>
              </a:spcBef>
              <a:buClr>
                <a:schemeClr val="accent1"/>
              </a:buClr>
              <a:buSzPct val="85000"/>
              <a:buFont charset="0" pitchFamily="34"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914400" eaLnBrk="1" hangingPunct="1" indent="-182880" latinLnBrk="0" marL="457200" rtl="0">
              <a:spcBef>
                <a:spcPct val="20000"/>
              </a:spcBef>
              <a:buClr>
                <a:schemeClr val="accent1"/>
              </a:buClr>
              <a:buSzPct val="85000"/>
              <a:buFont charset="0" pitchFamily="34"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914400" eaLnBrk="1" hangingPunct="1" indent="-182880" latinLnBrk="0" marL="731520" rtl="0">
              <a:spcBef>
                <a:spcPct val="20000"/>
              </a:spcBef>
              <a:buClr>
                <a:schemeClr val="accent1"/>
              </a:buClr>
              <a:buSzPct val="90000"/>
              <a:buFont charset="0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914400" eaLnBrk="1" hangingPunct="1" indent="-182880" latinLnBrk="0" marL="100584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6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914400" eaLnBrk="1" hangingPunct="1" indent="-137160" latinLnBrk="0" marL="1188720" rtl="0">
              <a:spcBef>
                <a:spcPct val="20000"/>
              </a:spcBef>
              <a:buClr>
                <a:schemeClr val="accent1"/>
              </a:buClr>
              <a:buSzPct val="100000"/>
              <a:buFont charset="0" pitchFamily="34" typeface="Arial"/>
              <a:buChar char="•"/>
              <a:defRPr baseline="0" kern="1200" sz="1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914400" eaLnBrk="1" hangingPunct="1" indent="-182880" latinLnBrk="0" marL="137160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182880" latinLnBrk="0" marL="155448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182880" latinLnBrk="0" marL="173736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182880" latinLnBrk="0" marL="1920240" rtl="0">
              <a:spcBef>
                <a:spcPct val="20000"/>
              </a:spcBef>
              <a:buClr>
                <a:schemeClr val="accent1"/>
              </a:buClr>
              <a:buFont charset="0" pitchFamily="34" typeface="Arial"/>
              <a:buChar char="•"/>
              <a:defRPr kern="1200" sz="13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dirty="0" lang="en-US" smtClean="0">
                <a:uFillTx/>
              </a:rPr>
              <a:t>Any visual element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59125"/>
            <a:ext cx="8229600" cy="990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UCM </a:t>
            </a:r>
            <a:r>
              <a:rPr dirty="0" err="1" lang="en-US" smtClean="0">
                <a:uFillTx/>
              </a:rPr>
              <a:t>Metamodel</a:t>
            </a:r>
            <a:r>
              <a:rPr dirty="0" lang="en-US" smtClean="0"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002455"/>
            <a:ext cx="2619971" cy="406754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Renamed version in </a:t>
            </a:r>
            <a:r>
              <a:rPr dirty="0" err="1" lang="en-US" smtClean="0">
                <a:uFillTx/>
              </a:rPr>
              <a:t>Ecore</a:t>
            </a:r>
            <a:r>
              <a:rPr dirty="0" lang="en-US" smtClean="0">
                <a:uFillTx/>
              </a:rPr>
              <a:t> before </a:t>
            </a:r>
            <a:r>
              <a:rPr dirty="0" lang="en-US" smtClean="0">
                <a:uFillTx/>
              </a:rPr>
              <a:t>layout </a:t>
            </a:r>
            <a:r>
              <a:rPr dirty="0" lang="en-US" smtClean="0">
                <a:uFillTx/>
              </a:rPr>
              <a:t>map addition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200400" y="1400090"/>
            <a:ext cx="5265890" cy="5302051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40357"/>
            <a:ext cx="8229600" cy="990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UCM </a:t>
            </a:r>
            <a:r>
              <a:rPr dirty="0" err="1" lang="en-US" smtClean="0">
                <a:uFillTx/>
              </a:rPr>
              <a:t>Me</a:t>
            </a:r>
            <a:r>
              <a:rPr dirty="0" err="1" lang="en-US" smtClean="0">
                <a:uFillTx/>
              </a:rPr>
              <a:t>tamodel</a:t>
            </a:r>
            <a:r>
              <a:rPr dirty="0" lang="en-US" smtClean="0">
                <a:uFillTx/>
              </a:rPr>
              <a:t> (</a:t>
            </a:r>
            <a:r>
              <a:rPr lang="en-US" smtClean="0">
                <a:uFillTx/>
              </a:rPr>
              <a:t>with LayoutMap)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1" y="1090768"/>
            <a:ext cx="9144000" cy="5767232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err="1" lang="en-US" smtClean="0">
                <a:uFillTx/>
              </a:rPr>
              <a:t>StartPointView</a:t>
            </a:r>
            <a:r>
              <a:rPr dirty="0" lang="en-US" smtClean="0">
                <a:uFillTx/>
              </a:rPr>
              <a:t> in </a:t>
            </a:r>
            <a:r>
              <a:rPr dirty="0" err="1" lang="en-US" smtClean="0">
                <a:uFillTx/>
              </a:rPr>
              <a:t>TouchCORE</a:t>
            </a:r>
            <a:r>
              <a:rPr dirty="0" lang="en-US" smtClean="0">
                <a:uFillTx/>
              </a:rPr>
              <a:t> UCM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../../Desktop/Screen%20Shot%202015-09-04%20at%209.51.14%20AM.png" id="4" name="Picture 3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5698463" y="2120504"/>
            <a:ext cx="2784107" cy="264957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TextBox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76782" y="2120504"/>
            <a:ext cx="5030929" cy="2554545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indent="-285750" marL="285750">
              <a:buFont typeface="Arial"/>
              <a:buChar char="•"/>
            </a:pPr>
            <a:r>
              <a:rPr dirty="0" lang="en-US" smtClean="0" sz="2000">
                <a:uFillTx/>
              </a:rPr>
              <a:t>Visual representation of </a:t>
            </a:r>
            <a:r>
              <a:rPr dirty="0" err="1" lang="en-US" smtClean="0" sz="2000">
                <a:uFillTx/>
              </a:rPr>
              <a:t>StartPoint</a:t>
            </a:r>
            <a:r>
              <a:rPr dirty="0" lang="en-US" smtClean="0" sz="2000">
                <a:uFillTx/>
              </a:rPr>
              <a:t> in UCM</a:t>
            </a:r>
          </a:p>
          <a:p>
            <a:pPr indent="-285750" marL="285750">
              <a:buFont typeface="Arial"/>
              <a:buChar char="•"/>
            </a:pPr>
            <a:r>
              <a:rPr dirty="0" err="1" lang="en-US" smtClean="0" sz="2000">
                <a:uFillTx/>
              </a:rPr>
              <a:t>RamRectangleComponent</a:t>
            </a:r>
            <a:r>
              <a:rPr dirty="0" lang="en-US" smtClean="0" sz="2000">
                <a:uFillTx/>
              </a:rPr>
              <a:t> through type hierarchy</a:t>
            </a:r>
          </a:p>
          <a:p>
            <a:pPr indent="-285750" marL="285750">
              <a:buFont typeface="Arial"/>
              <a:buChar char="•"/>
            </a:pPr>
            <a:r>
              <a:rPr dirty="0" lang="en-US" smtClean="0" sz="2000">
                <a:uFillTx/>
              </a:rPr>
              <a:t>Two </a:t>
            </a:r>
            <a:r>
              <a:rPr dirty="0" err="1" lang="en-US" smtClean="0" sz="2000">
                <a:uFillTx/>
              </a:rPr>
              <a:t>ContainerComponents</a:t>
            </a:r>
            <a:endParaRPr dirty="0" lang="en-US" smtClean="0" sz="2000">
              <a:uFillTx/>
            </a:endParaRPr>
          </a:p>
          <a:p>
            <a:pPr indent="-285750" lvl="1" marL="742950">
              <a:buFont typeface="Arial"/>
              <a:buChar char="•"/>
            </a:pPr>
            <a:r>
              <a:rPr dirty="0" lang="en-US" smtClean="0" sz="2000">
                <a:uFillTx/>
              </a:rPr>
              <a:t>One has </a:t>
            </a:r>
            <a:r>
              <a:rPr dirty="0" err="1" lang="en-US" smtClean="0" sz="2000">
                <a:uFillTx/>
              </a:rPr>
              <a:t>TextView</a:t>
            </a:r>
            <a:r>
              <a:rPr dirty="0" lang="en-US" smtClean="0" sz="2000">
                <a:uFillTx/>
              </a:rPr>
              <a:t> to display name</a:t>
            </a:r>
          </a:p>
          <a:p>
            <a:pPr indent="-285750" lvl="1" marL="742950">
              <a:buFont typeface="Arial"/>
              <a:buChar char="•"/>
            </a:pPr>
            <a:r>
              <a:rPr dirty="0" lang="en-US" smtClean="0" sz="2000">
                <a:uFillTx/>
              </a:rPr>
              <a:t>Other has </a:t>
            </a:r>
            <a:r>
              <a:rPr dirty="0" err="1" lang="en-US" smtClean="0" sz="2000">
                <a:uFillTx/>
              </a:rPr>
              <a:t>RamRoundedRectangleComponent</a:t>
            </a:r>
            <a:endParaRPr dirty="0" lang="en-US" sz="20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b="100000" l="100000" r="100000" t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b="100000" l="100000" r="100000" t="100000"/>
          </a:path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sng" w="26425">
          <a:solidFill>
            <a:schemeClr val="phClr"/>
          </a:solidFill>
          <a:prstDash val="solid"/>
        </a:ln>
        <a:ln algn="ctr" cap="flat" cmpd="sng" w="4445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5100000"/>
            </a:lightRig>
          </a:scene3d>
          <a:sp3d contourW="6350">
            <a:bevelT h="12700" w="2921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algn="tl" flip="none" sx="70000" sy="7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145</TotalTime>
  <Words>372</Words>
  <Application>Microsoft Macintosh PowerPoint</Application>
  <PresentationFormat>On-screen Show (4:3)</PresentationFormat>
  <Paragraphs>76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Clarity</vt:lpstr>
      <vt:lpstr>Use Case Map Support for Touchcore</vt:lpstr>
      <vt:lpstr>The Project</vt:lpstr>
      <vt:lpstr>Analysis Requirements</vt:lpstr>
      <vt:lpstr>Pre-existing Tools</vt:lpstr>
      <vt:lpstr>TouchCORE 101</vt:lpstr>
      <vt:lpstr>TouchCORE 101:</vt:lpstr>
      <vt:lpstr>UCM Metamodel </vt:lpstr>
      <vt:lpstr>UCM Metamodel (with LayoutMap)</vt:lpstr>
      <vt:lpstr>StartPointView in TouchCORE UCM</vt:lpstr>
      <vt:lpstr>PathNode</vt:lpstr>
      <vt:lpstr>PowerPoint Presentation</vt:lpstr>
      <vt:lpstr>UCM in jUCMNav</vt:lpstr>
      <vt:lpstr>Implementation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Case Map Support for Touchcore</dc:title>
  <dc:creator>Emma Hemus</dc:creator>
  <cp:lastModifiedBy>Jerry Yu-Chieh Wei</cp:lastModifiedBy>
  <cp:revision>23</cp:revision>
  <dcterms:created xsi:type="dcterms:W3CDTF">2015-09-07T02:50:14Z</dcterms:created>
  <dcterms:modified xsi:type="dcterms:W3CDTF">2015-09-07T11:53:17Z</dcterms:modified>
</cp:coreProperties>
</file>